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3" r:id="rId5"/>
    <p:sldId id="273" r:id="rId6"/>
    <p:sldId id="270" r:id="rId7"/>
    <p:sldId id="274" r:id="rId8"/>
    <p:sldId id="295" r:id="rId9"/>
    <p:sldId id="312" r:id="rId10"/>
    <p:sldId id="275" r:id="rId11"/>
    <p:sldId id="276" r:id="rId12"/>
    <p:sldId id="258" r:id="rId13"/>
    <p:sldId id="301" r:id="rId14"/>
    <p:sldId id="302" r:id="rId15"/>
    <p:sldId id="271" r:id="rId16"/>
    <p:sldId id="279" r:id="rId17"/>
    <p:sldId id="297" r:id="rId18"/>
    <p:sldId id="287" r:id="rId19"/>
    <p:sldId id="288" r:id="rId20"/>
    <p:sldId id="289" r:id="rId21"/>
    <p:sldId id="290" r:id="rId22"/>
    <p:sldId id="316" r:id="rId23"/>
    <p:sldId id="314" r:id="rId24"/>
    <p:sldId id="291" r:id="rId25"/>
    <p:sldId id="292" r:id="rId26"/>
    <p:sldId id="294" r:id="rId27"/>
    <p:sldId id="296" r:id="rId28"/>
    <p:sldId id="315" r:id="rId29"/>
    <p:sldId id="318" r:id="rId30"/>
    <p:sldId id="283" r:id="rId31"/>
    <p:sldId id="293" r:id="rId32"/>
    <p:sldId id="310" r:id="rId33"/>
    <p:sldId id="305" r:id="rId34"/>
    <p:sldId id="304" r:id="rId35"/>
    <p:sldId id="306" r:id="rId36"/>
    <p:sldId id="311" r:id="rId37"/>
    <p:sldId id="307" r:id="rId38"/>
    <p:sldId id="309" r:id="rId39"/>
    <p:sldId id="317" r:id="rId40"/>
    <p:sldId id="319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4D4B"/>
    <a:srgbClr val="9D6F5D"/>
    <a:srgbClr val="BDA591"/>
    <a:srgbClr val="D1C1B3"/>
    <a:srgbClr val="820000"/>
    <a:srgbClr val="E4E1D8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85" autoAdjust="0"/>
    <p:restoredTop sz="94660"/>
  </p:normalViewPr>
  <p:slideViewPr>
    <p:cSldViewPr snapToGrid="0">
      <p:cViewPr>
        <p:scale>
          <a:sx n="81" d="100"/>
          <a:sy n="81" d="100"/>
        </p:scale>
        <p:origin x="66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437D-F069-E548-74E5-BEC49C571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B5343-6BB5-B70B-5A36-D497EDF2F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AAD01-8B95-FCD8-F50E-07A38517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E516D-0846-40C6-C7D7-6C302E498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1D1BE-2A0C-1163-052D-40186695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3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2CAC5-420C-81E7-B992-48FF63A7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04C59-BA54-891D-B201-C3FEFB571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8CF96-12AC-DAD8-69EB-3BDAEBBE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5393-9A25-C43D-A6E9-44C2BE36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2B0C2-31AA-CFAD-82C0-17EFEA27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0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6BA5D-C2D5-5FC0-51AF-FAE3D50BD6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BFC83-EA1E-034E-F593-81F80C0F0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37797-3755-54F4-DE9B-D3273E23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4A9DF-ACD6-A4E2-FA55-566363ED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3BB72-A7DB-5B1E-E6EB-817E5A6B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7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0704-1616-192E-CAB2-7B13F7D0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51EC1-AEC6-502E-E66B-853E4FDD7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9EEF0-3569-0232-2BEF-9EFEB44B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3C662-7626-614D-FAF8-0D0591B9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3567E-5FC6-5041-B631-AFAEF6BF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9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F395-1E9B-E2B6-AB6E-4CE7B1E17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A7922-4631-2D80-B859-5C5767E66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7A157-B2A3-1C76-9754-D138F9C1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BB3CF-0192-7642-8381-6780CF7C0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0C7F7-7E10-45EC-4D93-61031D16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7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FEE0-2A83-7361-7E83-DCD3BAD5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DB7E5-6A36-A41B-FF8B-14287EE10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F9055-F10E-4E0F-D161-DF1893A9F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8CCCED-116E-D837-F733-09889DE5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49121-8B90-6EA2-8EEB-3116EE04E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42E43-1ECF-B7B1-7C8B-89D1493AC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5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AEF1-E1A8-13F0-33EC-D7EC08222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D9911-FDBC-1863-2446-7DC27F16B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B7EC9-3517-E9D9-5A79-BCF6B2691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F9825-E78C-D722-4655-6E0A9047E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B8414C-2A5C-7B96-1BA6-33BA9B6F9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12515D-4991-E6A2-0DAE-FF518B0D9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C49957-7210-CA0E-B9F7-2C49396D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812A60-297C-6469-8822-BC5558DE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9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EAE29-DC8E-9D65-547B-93E317AC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676C73-7056-6956-202A-2535D8505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EB8B19-6105-F252-77CB-790EE6B78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A3B9-C0C5-C14F-DEC8-DDA90AA0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5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FE2357-3132-685C-B859-02143C10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334D13-70D0-41EC-EF24-AB7197D5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EF4C7-406D-5A9C-3654-FB4099E7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2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18AA-59F7-8AE9-AB97-4B3922FB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27115-A7A6-E57C-2CBC-D81C80BEB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C32EEA-0A88-28A9-EECA-DF1FA7F0F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40403-A4DC-5557-E8AC-D93E971C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7FCDC-0CA0-A15B-B99D-1E0BA9CAC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A5764-E8B5-190A-132D-4F2E37A40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9B28E-2360-00E2-D1B0-EE7F44EA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B9F23D-0E5D-CC8E-CD23-D8AD9E380D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3C50E-DB31-DD0D-5C94-510D93434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23331-C26B-3654-5635-24ED74198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D21B5-5C14-DB3C-4777-7333BE14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12339-02B7-D417-6589-28637993E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9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8A90F3-60E7-A34A-F70F-88101F233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411B9-FF12-182F-EB38-B0D5C08E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C161C-726C-30C9-F39A-F028118BE2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2398-8B35-45E5-BF5F-52A0663349E0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7D668-BD58-52C5-DABF-126EA7625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CB019-5F58-3AB4-BAF5-D49890960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671E0-0E73-421F-BCE4-C41F3CA71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5296"/>
            <a:ext cx="9144000" cy="2286000"/>
          </a:xfrm>
          <a:solidFill>
            <a:srgbClr val="E4E1D8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FALL MEETING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08AB2-D3F8-7E76-7678-A9E40EF1F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4911"/>
            <a:ext cx="9144000" cy="1665498"/>
          </a:xfrm>
          <a:solidFill>
            <a:srgbClr val="BDA591"/>
          </a:solidFill>
        </p:spPr>
        <p:txBody>
          <a:bodyPr anchor="ctr"/>
          <a:lstStyle/>
          <a:p>
            <a:r>
              <a:rPr lang="en-US" dirty="0">
                <a:latin typeface="Arial Black" panose="020B0A04020102020204" pitchFamily="34" charset="0"/>
              </a:rPr>
              <a:t>IU BLOOMINGTON </a:t>
            </a:r>
          </a:p>
          <a:p>
            <a:r>
              <a:rPr lang="en-US" dirty="0">
                <a:latin typeface="Arial Black" panose="020B0A04020102020204" pitchFamily="34" charset="0"/>
              </a:rPr>
              <a:t>ACADEMIC ADVISING COUNCIL (IUBAAC)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4696F09-021F-5EDD-9EC7-317620874408}"/>
              </a:ext>
            </a:extLst>
          </p:cNvPr>
          <p:cNvSpPr txBox="1">
            <a:spLocks/>
          </p:cNvSpPr>
          <p:nvPr/>
        </p:nvSpPr>
        <p:spPr>
          <a:xfrm>
            <a:off x="1524000" y="3511296"/>
            <a:ext cx="9144000" cy="373614"/>
          </a:xfrm>
          <a:prstGeom prst="rect">
            <a:avLst/>
          </a:prstGeom>
          <a:solidFill>
            <a:srgbClr val="A74D4B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10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9D6F5D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IUBAAC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882154"/>
            <a:ext cx="5599043" cy="4419255"/>
          </a:xfrm>
          <a:solidFill>
            <a:srgbClr val="E4E1D8"/>
          </a:solidFill>
        </p:spPr>
        <p:txBody>
          <a:bodyPr anchor="ctr"/>
          <a:lstStyle/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Executive Board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Steering Committee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Standing Committees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Ad Hoc Committees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B4C679-42EF-9F0B-DAC9-D72F07CE8948}"/>
              </a:ext>
            </a:extLst>
          </p:cNvPr>
          <p:cNvSpPr txBox="1">
            <a:spLocks/>
          </p:cNvSpPr>
          <p:nvPr/>
        </p:nvSpPr>
        <p:spPr>
          <a:xfrm>
            <a:off x="6096000" y="1885685"/>
            <a:ext cx="5632174" cy="4419255"/>
          </a:xfrm>
          <a:prstGeom prst="rect">
            <a:avLst/>
          </a:prstGeom>
          <a:solidFill>
            <a:srgbClr val="BDA59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021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9D6F5D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IUBAAC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882154"/>
            <a:ext cx="5599043" cy="4419255"/>
          </a:xfrm>
          <a:solidFill>
            <a:srgbClr val="E4E1D8"/>
          </a:solidFill>
        </p:spPr>
        <p:txBody>
          <a:bodyPr anchor="ctr"/>
          <a:lstStyle/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Executive Board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Steering Committee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Standing Committees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Ad Hoc Committees</a:t>
            </a:r>
          </a:p>
          <a:p>
            <a:pPr marL="0" indent="0" algn="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B4C679-42EF-9F0B-DAC9-D72F07CE8948}"/>
              </a:ext>
            </a:extLst>
          </p:cNvPr>
          <p:cNvSpPr txBox="1">
            <a:spLocks/>
          </p:cNvSpPr>
          <p:nvPr/>
        </p:nvSpPr>
        <p:spPr>
          <a:xfrm>
            <a:off x="6096000" y="1885685"/>
            <a:ext cx="5632174" cy="4419255"/>
          </a:xfrm>
          <a:prstGeom prst="rect">
            <a:avLst/>
          </a:prstGeom>
          <a:solidFill>
            <a:srgbClr val="BDA591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Coordinators, Advocates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Decision-Makers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Action-Takers (ongoing)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Action-Takers (temporary)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Constituents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54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EXECUTIVE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882154"/>
            <a:ext cx="11231217" cy="4419255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President: Emily Stratton (2024 – 2026)</a:t>
            </a: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Vice President: Mat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Bumbalough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(2023 – 2025)</a:t>
            </a: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Secretary: Lydia Butler (2024 – 2026)</a:t>
            </a:r>
          </a:p>
          <a:p>
            <a:pPr marL="514350" indent="-514350">
              <a:lnSpc>
                <a:spcPct val="114000"/>
              </a:lnSpc>
              <a:buFont typeface="Arial" panose="020B0604020202020204" pitchFamily="34" charset="0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Treasurer: Carlin Way (2024 – 2025) </a:t>
            </a:r>
          </a:p>
          <a:p>
            <a:pPr marL="2743200" indent="0">
              <a:lnSpc>
                <a:spcPct val="114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Consider running for Office! </a:t>
            </a:r>
          </a:p>
          <a:p>
            <a:pPr marL="2743200" indent="0">
              <a:lnSpc>
                <a:spcPct val="114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Elections will be held in Spring 2025</a:t>
            </a:r>
          </a:p>
        </p:txBody>
      </p:sp>
    </p:spTree>
    <p:extLst>
      <p:ext uri="{BB962C8B-B14F-4D97-AF65-F5344CB8AC3E}">
        <p14:creationId xmlns:p14="http://schemas.microsoft.com/office/powerpoint/2010/main" val="3801787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9D6F5D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STEERING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1882154"/>
            <a:ext cx="3660263" cy="4419255"/>
          </a:xfrm>
          <a:solidFill>
            <a:srgbClr val="E4E1D8"/>
          </a:solidFill>
        </p:spPr>
        <p:txBody>
          <a:bodyPr>
            <a:normAutofit fontScale="92500" lnSpcReduction="10000"/>
          </a:bodyPr>
          <a:lstStyle/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Di Dingman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Joseph Blevins 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Detra Carter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Rebecca Guest-Scott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Travis Hardin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Aaron Murphy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Serena Ostrander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Anna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Bednarski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10000"/>
              </a:lnSpc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A898C4-8AD8-2C2D-8183-2862C57FCC98}"/>
              </a:ext>
            </a:extLst>
          </p:cNvPr>
          <p:cNvSpPr txBox="1">
            <a:spLocks/>
          </p:cNvSpPr>
          <p:nvPr/>
        </p:nvSpPr>
        <p:spPr>
          <a:xfrm>
            <a:off x="4157221" y="1882153"/>
            <a:ext cx="7537821" cy="4419255"/>
          </a:xfrm>
          <a:prstGeom prst="rect">
            <a:avLst/>
          </a:prstGeom>
          <a:solidFill>
            <a:srgbClr val="D1C1B3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Health Professions &amp; Pre-Law Advising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Education Abroad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Groups Scholars Program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Century Scholars Program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Kelley School of Business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Jacobs School of Music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College of Arts &amp; Sciences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Luddy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School of Informatics, Computing,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427633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9D6F5D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STEERING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1882154"/>
            <a:ext cx="3047520" cy="4419255"/>
          </a:xfrm>
          <a:solidFill>
            <a:srgbClr val="E4E1D8"/>
          </a:solidFill>
        </p:spPr>
        <p:txBody>
          <a:bodyPr>
            <a:normAutofit lnSpcReduction="10000"/>
          </a:bodyPr>
          <a:lstStyle/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Rebekah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Leake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Sydney Walter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Niki Blackwell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Elaine Barr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Ellie Broughton</a:t>
            </a: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Dale Spicer</a:t>
            </a:r>
          </a:p>
          <a:p>
            <a:pPr marL="0" indent="0" algn="r">
              <a:lnSpc>
                <a:spcPct val="110000"/>
              </a:lnSpc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Carlin Way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A898C4-8AD8-2C2D-8183-2862C57FCC98}"/>
              </a:ext>
            </a:extLst>
          </p:cNvPr>
          <p:cNvSpPr txBox="1">
            <a:spLocks/>
          </p:cNvSpPr>
          <p:nvPr/>
        </p:nvSpPr>
        <p:spPr>
          <a:xfrm>
            <a:off x="3544478" y="1882153"/>
            <a:ext cx="8150564" cy="4419255"/>
          </a:xfrm>
          <a:prstGeom prst="rect">
            <a:avLst/>
          </a:prstGeom>
          <a:solidFill>
            <a:srgbClr val="D1C1B3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Media School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Athletics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 of Public Health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 of Nursing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School of Education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Hamilton Lugar School of Global &amp; International Studies</a:t>
            </a:r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O’Neill School of Public &amp; Environmental Affairs</a:t>
            </a:r>
          </a:p>
        </p:txBody>
      </p:sp>
    </p:spTree>
    <p:extLst>
      <p:ext uri="{BB962C8B-B14F-4D97-AF65-F5344CB8AC3E}">
        <p14:creationId xmlns:p14="http://schemas.microsoft.com/office/powerpoint/2010/main" val="2903605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BDA591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VACANCIES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882154"/>
            <a:ext cx="11231217" cy="4419255"/>
          </a:xfrm>
          <a:solidFill>
            <a:srgbClr val="E4E1D8"/>
          </a:solidFill>
        </p:spPr>
        <p:txBody>
          <a:bodyPr anchor="ctr"/>
          <a:lstStyle/>
          <a:p>
            <a:pPr marL="461963" indent="-231775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Hutton Honors College</a:t>
            </a:r>
          </a:p>
          <a:p>
            <a:pPr marL="461963" indent="-231775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Hudson &amp; Holland Scholars Program</a:t>
            </a:r>
          </a:p>
          <a:p>
            <a:pPr marL="461963" indent="-231775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School of Social Work</a:t>
            </a:r>
          </a:p>
          <a:p>
            <a:pPr marL="461963" indent="-231775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Eskenazi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School of Art, Architecture &amp; Design</a:t>
            </a:r>
          </a:p>
          <a:p>
            <a:pPr marL="461963" indent="-231775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Advising &amp; Major Exploration Services (AMES)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your unit vacant? Want to serve as a representative?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 Emily Stratton (strattoe@iu.edu)</a:t>
            </a:r>
          </a:p>
        </p:txBody>
      </p:sp>
    </p:spTree>
    <p:extLst>
      <p:ext uri="{BB962C8B-B14F-4D97-AF65-F5344CB8AC3E}">
        <p14:creationId xmlns:p14="http://schemas.microsoft.com/office/powerpoint/2010/main" val="1530540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1"/>
            <a:ext cx="11231217" cy="1325563"/>
          </a:xfrm>
          <a:solidFill>
            <a:srgbClr val="9D6F5D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COMMITTEE 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882154"/>
            <a:ext cx="11231217" cy="4419255"/>
          </a:xfrm>
          <a:solidFill>
            <a:srgbClr val="E4E1D8"/>
          </a:solidFill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Standing Committees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 &amp; Communication: Alice Dobie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Professional Development: Cynthia Allen &amp; Stacy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Weida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0">
              <a:lnSpc>
                <a:spcPct val="114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Membership: Liz Smith &amp;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Krystie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Herndon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Advocacy: Daniel Lersch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Ad Hoc Committees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Transfer Student Issues: Shauna Melvin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Graduate Program Advisors: Patty Reyes-Cooksey</a:t>
            </a:r>
          </a:p>
          <a:p>
            <a:pPr marL="231775" indent="0">
              <a:lnSpc>
                <a:spcPct val="114000"/>
              </a:lnSpc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Bylaw Committee: Mat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Bumbalough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519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STANDING</a:t>
            </a:r>
            <a:br>
              <a:rPr lang="en-US" sz="8000" dirty="0">
                <a:latin typeface="Arial Black" panose="020B0A04020102020204" pitchFamily="34" charset="0"/>
              </a:rPr>
            </a:br>
            <a:r>
              <a:rPr lang="en-US" sz="8000" dirty="0">
                <a:latin typeface="Arial Black" panose="020B0A04020102020204" pitchFamily="34" charset="0"/>
              </a:rPr>
              <a:t>COMMITTEE REPORTS</a:t>
            </a:r>
          </a:p>
        </p:txBody>
      </p:sp>
    </p:spTree>
    <p:extLst>
      <p:ext uri="{BB962C8B-B14F-4D97-AF65-F5344CB8AC3E}">
        <p14:creationId xmlns:p14="http://schemas.microsoft.com/office/powerpoint/2010/main" val="950487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PROFESSIONAL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 fontScale="77500" lnSpcReduction="20000"/>
          </a:bodyPr>
          <a:lstStyle/>
          <a:p>
            <a:pPr marL="0" indent="1270">
              <a:spcBef>
                <a:spcPts val="2000"/>
              </a:spcBef>
              <a:buNone/>
            </a:pPr>
            <a:r>
              <a:rPr lang="en-US" sz="2800" b="1" dirty="0">
                <a:latin typeface="Arial"/>
                <a:cs typeface="Arial"/>
              </a:rPr>
              <a:t>Co-Chairs: </a:t>
            </a:r>
            <a:r>
              <a:rPr lang="en-US" sz="2800" dirty="0">
                <a:latin typeface="Arial"/>
                <a:cs typeface="Arial"/>
              </a:rPr>
              <a:t>Cynthia Allen (ckdye@iu.edu) and Stacy </a:t>
            </a:r>
            <a:r>
              <a:rPr lang="en-US" sz="2800" dirty="0" err="1">
                <a:latin typeface="Arial"/>
                <a:cs typeface="Arial"/>
              </a:rPr>
              <a:t>Weida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(sweida@iu.edu)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1270">
              <a:buNone/>
            </a:pPr>
            <a:r>
              <a:rPr lang="en-US" sz="2800" b="1" dirty="0">
                <a:latin typeface="Arial"/>
                <a:cs typeface="Arial"/>
              </a:rPr>
              <a:t>Members: </a:t>
            </a:r>
            <a:r>
              <a:rPr lang="en-US" sz="2800" dirty="0">
                <a:latin typeface="Arial"/>
                <a:cs typeface="Arial"/>
              </a:rPr>
              <a:t>Mathew </a:t>
            </a:r>
            <a:r>
              <a:rPr lang="en-US" sz="2800" dirty="0" err="1">
                <a:latin typeface="Arial"/>
                <a:cs typeface="Arial"/>
              </a:rPr>
              <a:t>Bumbalough</a:t>
            </a:r>
            <a:r>
              <a:rPr lang="en-US" sz="2800" dirty="0">
                <a:latin typeface="Arial"/>
                <a:cs typeface="Arial"/>
              </a:rPr>
              <a:t>, Kelsey </a:t>
            </a:r>
            <a:r>
              <a:rPr lang="en-US" sz="2800" dirty="0" err="1">
                <a:latin typeface="Arial"/>
                <a:cs typeface="Arial"/>
              </a:rPr>
              <a:t>Karum</a:t>
            </a:r>
            <a:r>
              <a:rPr lang="en-US" sz="2800" dirty="0">
                <a:latin typeface="Arial"/>
                <a:cs typeface="Arial"/>
              </a:rPr>
              <a:t>, Kristin Mann, Laurie Staring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1270">
              <a:lnSpc>
                <a:spcPct val="120000"/>
              </a:lnSpc>
              <a:spcAft>
                <a:spcPts val="300"/>
              </a:spcAft>
              <a:buNone/>
            </a:pPr>
            <a:r>
              <a:rPr lang="en-US" dirty="0">
                <a:latin typeface="Arial"/>
                <a:cs typeface="Arial"/>
              </a:rPr>
              <a:t>Planning</a:t>
            </a:r>
            <a:r>
              <a:rPr lang="en-US" sz="2800" dirty="0">
                <a:latin typeface="Arial"/>
                <a:cs typeface="Arial"/>
              </a:rPr>
              <a:t>, conducting, and supervising professional development activities to contribute to the ongoing development and professional status of IUBAAC members</a:t>
            </a:r>
            <a:endParaRPr lang="en-US" dirty="0">
              <a:latin typeface="Arial"/>
              <a:cs typeface="Arial"/>
            </a:endParaRPr>
          </a:p>
          <a:p>
            <a:pPr marL="0" indent="1270">
              <a:buNone/>
            </a:pPr>
            <a:r>
              <a:rPr lang="en-US" sz="2800" b="1" dirty="0">
                <a:latin typeface="Arial"/>
                <a:cs typeface="Arial"/>
              </a:rPr>
              <a:t>Upcoming Events: </a:t>
            </a:r>
          </a:p>
          <a:p>
            <a:pPr marL="0" indent="1270">
              <a:buNone/>
            </a:pPr>
            <a:r>
              <a:rPr lang="en-US" sz="2800" dirty="0">
                <a:latin typeface="Arial"/>
                <a:cs typeface="Arial"/>
              </a:rPr>
              <a:t>        October 1        Speed Networking      </a:t>
            </a:r>
          </a:p>
          <a:p>
            <a:pPr marL="0" indent="1270">
              <a:buNone/>
            </a:pPr>
            <a:r>
              <a:rPr lang="en-US" sz="2800" dirty="0">
                <a:latin typeface="Arial"/>
                <a:cs typeface="Arial"/>
              </a:rPr>
              <a:t>        November       Veteran &amp; Military Students, ROTC Students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1270">
              <a:buNone/>
            </a:pPr>
            <a:r>
              <a:rPr lang="en-US" sz="2800" dirty="0">
                <a:latin typeface="Arial"/>
                <a:cs typeface="Arial"/>
              </a:rPr>
              <a:t>        December       Mid-Career Advising    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1270">
              <a:buNone/>
            </a:pPr>
            <a:r>
              <a:rPr lang="en-US" sz="2800" dirty="0">
                <a:latin typeface="Arial"/>
                <a:cs typeface="Arial"/>
              </a:rPr>
              <a:t>        February 25th    Spring Conference     </a:t>
            </a:r>
          </a:p>
          <a:p>
            <a:pPr marL="0" indent="1270">
              <a:spcBef>
                <a:spcPts val="1800"/>
              </a:spcBef>
              <a:buNone/>
            </a:pPr>
            <a:r>
              <a:rPr lang="en-US" b="1" dirty="0">
                <a:latin typeface="Arial"/>
                <a:cs typeface="Arial"/>
              </a:rPr>
              <a:t>Interested? </a:t>
            </a:r>
            <a:r>
              <a:rPr lang="en-US" dirty="0">
                <a:latin typeface="Arial"/>
                <a:cs typeface="Arial"/>
              </a:rPr>
              <a:t>Contact any member to join the PDC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18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COMMUNICATION &amp; 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 fontScale="70000" lnSpcReduction="20000"/>
          </a:bodyPr>
          <a:lstStyle/>
          <a:p>
            <a:pPr marL="0" indent="127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b="1" dirty="0">
                <a:latin typeface="Arial"/>
                <a:cs typeface="Arial"/>
              </a:rPr>
              <a:t>Chair:</a:t>
            </a:r>
            <a:r>
              <a:rPr lang="en-US" dirty="0">
                <a:latin typeface="Arial"/>
                <a:cs typeface="Arial"/>
              </a:rPr>
              <a:t> Alice Dobie (adobiega@iu.edu)</a:t>
            </a:r>
          </a:p>
          <a:p>
            <a:pPr marL="0" indent="127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b="1" dirty="0">
                <a:latin typeface="Arial"/>
                <a:cs typeface="Arial"/>
              </a:rPr>
              <a:t>Members</a:t>
            </a:r>
            <a:r>
              <a:rPr lang="en-US" dirty="0">
                <a:latin typeface="Arial"/>
                <a:cs typeface="Arial"/>
              </a:rPr>
              <a:t>: Sharon Hay, Anna </a:t>
            </a:r>
            <a:r>
              <a:rPr lang="en-US" dirty="0" err="1">
                <a:latin typeface="Arial"/>
                <a:cs typeface="Arial"/>
              </a:rPr>
              <a:t>Bednarski</a:t>
            </a:r>
            <a:endParaRPr lang="en-US" sz="1600" dirty="0">
              <a:solidFill>
                <a:srgbClr val="243142"/>
              </a:solidFill>
              <a:cs typeface="Calibri"/>
            </a:endParaRPr>
          </a:p>
          <a:p>
            <a:pPr marL="685800">
              <a:lnSpc>
                <a:spcPct val="110000"/>
              </a:lnSpc>
              <a:spcBef>
                <a:spcPts val="1200"/>
              </a:spcBef>
            </a:pPr>
            <a:r>
              <a:rPr lang="en-US" sz="3000" dirty="0">
                <a:latin typeface="Arial"/>
                <a:ea typeface="+mn-lt"/>
                <a:cs typeface="+mn-lt"/>
              </a:rPr>
              <a:t>Website maintenance and email list maintenance</a:t>
            </a:r>
            <a:endParaRPr lang="en-US" sz="3000" dirty="0">
              <a:latin typeface="Arial"/>
              <a:cs typeface="Calibri"/>
            </a:endParaRPr>
          </a:p>
          <a:p>
            <a:pPr marL="685800">
              <a:lnSpc>
                <a:spcPct val="110000"/>
              </a:lnSpc>
              <a:spcBef>
                <a:spcPts val="1200"/>
              </a:spcBef>
            </a:pPr>
            <a:r>
              <a:rPr lang="en-US" sz="3000" dirty="0">
                <a:latin typeface="Arial"/>
                <a:ea typeface="+mn-lt"/>
                <a:cs typeface="+mn-lt"/>
              </a:rPr>
              <a:t>External communications to the campus and public regarding IUBAAC activities, awards, etc. </a:t>
            </a:r>
            <a:endParaRPr lang="en-US" sz="3000" dirty="0">
              <a:latin typeface="Arial"/>
              <a:cs typeface="Calibri"/>
            </a:endParaRPr>
          </a:p>
          <a:p>
            <a:pPr marL="685800">
              <a:lnSpc>
                <a:spcPct val="110000"/>
              </a:lnSpc>
              <a:spcBef>
                <a:spcPts val="1200"/>
              </a:spcBef>
            </a:pPr>
            <a:r>
              <a:rPr lang="en-US" sz="3000" dirty="0">
                <a:latin typeface="Arial"/>
                <a:cs typeface="Arial"/>
              </a:rPr>
              <a:t>New project: IUBAAC Newsletter</a:t>
            </a:r>
            <a:endParaRPr lang="en-US" sz="3000" dirty="0">
              <a:latin typeface="Arial"/>
              <a:cs typeface="Calibri"/>
            </a:endParaRPr>
          </a:p>
          <a:p>
            <a:pPr marL="685800">
              <a:lnSpc>
                <a:spcPct val="110000"/>
              </a:lnSpc>
              <a:spcBef>
                <a:spcPts val="1200"/>
              </a:spcBef>
            </a:pPr>
            <a:r>
              <a:rPr lang="en-US" sz="3000" dirty="0">
                <a:latin typeface="Arial"/>
                <a:cs typeface="Arial"/>
              </a:rPr>
              <a:t>Recent goal: IUBAAC get involved with New Faculty Orientation </a:t>
            </a:r>
            <a:endParaRPr lang="en-US" sz="2800" dirty="0">
              <a:solidFill>
                <a:srgbClr val="24314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800" dirty="0">
                <a:latin typeface="Arial"/>
                <a:cs typeface="Arial"/>
              </a:rPr>
              <a:t>Communication to connect the advising community and to enlighten campus about what we do.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b="1" dirty="0">
                <a:latin typeface="Arial"/>
                <a:cs typeface="Arial"/>
              </a:rPr>
              <a:t>Interested? </a:t>
            </a:r>
            <a:r>
              <a:rPr lang="en-US" dirty="0">
                <a:latin typeface="Arial"/>
                <a:cs typeface="Arial"/>
              </a:rPr>
              <a:t>Contact Alice Dobie to join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BDA591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IUBAAC Business Meeting</a:t>
            </a:r>
          </a:p>
          <a:p>
            <a:pPr marL="22701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President’s Report</a:t>
            </a:r>
          </a:p>
          <a:p>
            <a:pPr marL="1141413" indent="-222250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 &amp; Leadership Priorities</a:t>
            </a:r>
          </a:p>
          <a:p>
            <a:pPr marL="1141413" indent="-222250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IUBAAC Organizational Structure</a:t>
            </a:r>
          </a:p>
          <a:p>
            <a:pPr marL="1141413" indent="-222250">
              <a:lnSpc>
                <a:spcPct val="11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Action Items (may delay presenting until after Dan Turner speaks)</a:t>
            </a:r>
          </a:p>
          <a:p>
            <a:pPr marL="22701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Standing Committee Reports</a:t>
            </a:r>
          </a:p>
          <a:p>
            <a:pPr marL="22701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 Hoc Committee Reports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Guest Speakers</a:t>
            </a:r>
          </a:p>
          <a:p>
            <a:pPr marL="461963" indent="-23495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Dan Turner, Assistant Vice Provost &amp; Executive Director of Academic Advising (IUB)</a:t>
            </a:r>
          </a:p>
          <a:p>
            <a:pPr marL="461963" indent="-23495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Tiffany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Stergar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Assistant Director of Advising Professional Development (Purdue)</a:t>
            </a:r>
          </a:p>
        </p:txBody>
      </p:sp>
    </p:spTree>
    <p:extLst>
      <p:ext uri="{BB962C8B-B14F-4D97-AF65-F5344CB8AC3E}">
        <p14:creationId xmlns:p14="http://schemas.microsoft.com/office/powerpoint/2010/main" val="1399137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Co-Chairs: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Liz Smith (elrsmith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@iu.edu)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Krystie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Herndon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 (kherndon@iu.edu)</a:t>
            </a:r>
          </a:p>
          <a:p>
            <a:pPr marL="0" indent="0" algn="l" rtl="0" fontAlgn="base">
              <a:buNone/>
            </a:pPr>
            <a:r>
              <a:rPr lang="en-US" sz="2400" b="1" dirty="0">
                <a:solidFill>
                  <a:srgbClr val="000000"/>
                </a:solidFill>
                <a:latin typeface="Segoe UI" panose="020B0502040204020203" pitchFamily="34" charset="0"/>
              </a:rPr>
              <a:t>Members: </a:t>
            </a:r>
            <a:r>
              <a:rPr lang="en-US" sz="2400" dirty="0">
                <a:solidFill>
                  <a:srgbClr val="000000"/>
                </a:solidFill>
                <a:latin typeface="Segoe UI" panose="020B0502040204020203" pitchFamily="34" charset="0"/>
              </a:rPr>
              <a:t> Di Dingman</a:t>
            </a:r>
            <a:endParaRPr lang="en-US" sz="2400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Manage Membership Process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Welcome New Advisors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Manage IUBAAC Email List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Host Casual Events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Participate in Awards Committee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1588">
              <a:buNone/>
            </a:pPr>
            <a:r>
              <a:rPr lang="en-US" sz="2400" b="1" dirty="0">
                <a:latin typeface="Arial"/>
                <a:cs typeface="Arial"/>
              </a:rPr>
              <a:t>Interested? </a:t>
            </a:r>
            <a:r>
              <a:rPr lang="en-US" sz="2400" dirty="0">
                <a:latin typeface="Arial"/>
                <a:cs typeface="Arial"/>
              </a:rPr>
              <a:t>Contact Liz Smith or </a:t>
            </a:r>
            <a:r>
              <a:rPr lang="en-US" sz="2400" dirty="0" err="1">
                <a:latin typeface="Arial"/>
                <a:cs typeface="Arial"/>
              </a:rPr>
              <a:t>Krystie</a:t>
            </a:r>
            <a:r>
              <a:rPr lang="en-US" sz="2400" dirty="0">
                <a:latin typeface="Arial"/>
                <a:cs typeface="Arial"/>
              </a:rPr>
              <a:t> Herndon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2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ADVOCACY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 fontScale="92500" lnSpcReduction="20000"/>
          </a:bodyPr>
          <a:lstStyle/>
          <a:p>
            <a:pPr marL="0" indent="0" algn="l" rtl="0" fontAlgn="base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Chair: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Daniel Lersch (dlersch@iu.edu)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Anne Graham, Anna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Bednarski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Eric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Beckstrom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Stacy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Weida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Currently finishing the 2023-2024 IUBAAC report on the state of the advising profession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pPr marL="685800" algn="l" rtl="0" fontAlgn="base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We will begin the process of developing the 2024-2025 IUBAAC report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pPr marL="685800" algn="l" rtl="0" fontAlgn="base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Edit survey to collect data and send it out to membership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pPr marL="685800" algn="l" rtl="0" fontAlgn="base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Analyze findings and write draft of the new report 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pPr marL="685800" algn="l" rtl="0" fontAlgn="base">
              <a:lnSpc>
                <a:spcPct val="11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Work with IUBAAC leadership and committees to address emerging issues that are impacting the advising profession on campus throughout the year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Join our Committee!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Contact Dan Lersch or current members with questions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94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3434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AD HOC</a:t>
            </a:r>
            <a:br>
              <a:rPr lang="en-US" sz="8000" dirty="0">
                <a:latin typeface="Arial Black" panose="020B0A04020102020204" pitchFamily="34" charset="0"/>
              </a:rPr>
            </a:br>
            <a:r>
              <a:rPr lang="en-US" sz="8000" dirty="0">
                <a:latin typeface="Arial Black" panose="020B0A04020102020204" pitchFamily="34" charset="0"/>
              </a:rPr>
              <a:t>COMMITTEE REPORTS</a:t>
            </a:r>
          </a:p>
        </p:txBody>
      </p:sp>
    </p:spTree>
    <p:extLst>
      <p:ext uri="{BB962C8B-B14F-4D97-AF65-F5344CB8AC3E}">
        <p14:creationId xmlns:p14="http://schemas.microsoft.com/office/powerpoint/2010/main" val="9704194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TRANSFER STUDENT ADVISING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Chair: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Shauna Melvin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 (shmelvin@iu.edu)</a:t>
            </a:r>
            <a:endParaRPr lang="en-US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 transfer student issues with advisors from across campus and IU Admissions/ International Admissions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Started with discussion of problems (there are plenty!), next we will move to a discussion about solutions to develop our goals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Commitment: meet in large group once per month, maybe smaller groups in the future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Interested?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join the conversation, email Shauna Melvin at shmelvin@iu.edu</a:t>
            </a: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0829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GRADUATE PROGRAM ADVISING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 fontScale="92500" lnSpcReduction="10000"/>
          </a:bodyPr>
          <a:lstStyle/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Chair: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Patty Reyes-Cooksey (patreyes@iu.edu)</a:t>
            </a:r>
            <a:endParaRPr lang="en-US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areas of improvement in advising graduate students and related student services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Develop recommendations to enhance advising graduate students and related student services</a:t>
            </a: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Work in alignment with the goals and objectives of IUBAAC</a:t>
            </a:r>
          </a:p>
          <a:p>
            <a:pPr marL="685800" algn="l" rtl="0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Commitment: meet in large group once to twice per month as needed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Interested?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Contact Patty Reyes-Cooksey</a:t>
            </a:r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1588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804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BYLAW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Chair: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Bumbalough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 (mnbubal@iu.edu)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Overview: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read, review, and propose revisions to IUBAAC bylaws to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strengthen IUBAAC and its longevity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define roles and responsibilities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clarify procedures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best serve and represent our campus-wide advising community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Interested? 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Email Mat </a:t>
            </a:r>
            <a:r>
              <a:rPr lang="en-US" sz="24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Bumbalough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082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225074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ADVISOR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5289"/>
            <a:ext cx="11231217" cy="419612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Chair: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??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Overview: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manage eligibility criteria as well as nomination and application procedures for IUBAAC Advising Awards:</a:t>
            </a:r>
          </a:p>
          <a:p>
            <a:pPr marL="1371600" indent="-457200" algn="l" rtl="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Outstanding New Advisor</a:t>
            </a:r>
          </a:p>
          <a:p>
            <a:pPr marL="1371600" indent="-457200" algn="l" rtl="0"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Terri Nation</a:t>
            </a: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review applicants and select recipients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685800"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recognize award recipients at IUBAAC Spring Conference</a:t>
            </a:r>
            <a:endParaRPr lang="en-US" sz="3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buNone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Interested? </a:t>
            </a:r>
            <a:r>
              <a:rPr lang="en-US" sz="2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Email Emily Stratton (strattoe@iu.edu)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347194D-3258-EDB1-B0CB-375C5BC71642}"/>
              </a:ext>
            </a:extLst>
          </p:cNvPr>
          <p:cNvSpPr txBox="1">
            <a:spLocks/>
          </p:cNvSpPr>
          <p:nvPr/>
        </p:nvSpPr>
        <p:spPr>
          <a:xfrm>
            <a:off x="496957" y="1731675"/>
            <a:ext cx="11231217" cy="373614"/>
          </a:xfrm>
          <a:prstGeom prst="rect">
            <a:avLst/>
          </a:prstGeom>
          <a:solidFill>
            <a:srgbClr val="820000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5670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33894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DAN TURNER</a:t>
            </a:r>
            <a:br>
              <a:rPr lang="en-US" sz="8000" dirty="0">
                <a:latin typeface="Arial Black" panose="020B0A04020102020204" pitchFamily="34" charset="0"/>
              </a:rPr>
            </a:br>
            <a:r>
              <a:rPr lang="en-US" sz="2800" dirty="0">
                <a:latin typeface="Arial Black" panose="020B0A04020102020204" pitchFamily="34" charset="0"/>
              </a:rPr>
              <a:t>ASSISTANT VICE PROVOST OF UNDERGRADUATE EDUCATION &amp; EXECUTIVE DIRECTOR OF ACADEMIC ADVISING</a:t>
            </a:r>
            <a:endParaRPr lang="en-US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4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PRESIDENT’S INTRODUCTION &amp; LEADERSHIP PRIORITIES</a:t>
            </a:r>
          </a:p>
        </p:txBody>
      </p:sp>
    </p:spTree>
    <p:extLst>
      <p:ext uri="{BB962C8B-B14F-4D97-AF65-F5344CB8AC3E}">
        <p14:creationId xmlns:p14="http://schemas.microsoft.com/office/powerpoint/2010/main" val="1952437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BREAK!</a:t>
            </a:r>
            <a:br>
              <a:rPr lang="en-US" sz="8000" dirty="0">
                <a:latin typeface="Arial Black" panose="020B0A04020102020204" pitchFamily="34" charset="0"/>
              </a:rPr>
            </a:br>
            <a:r>
              <a:rPr lang="en-US" sz="4400" dirty="0">
                <a:latin typeface="Arial Black" panose="020B0A04020102020204" pitchFamily="34" charset="0"/>
              </a:rPr>
              <a:t>GO STRETCH THEM LEGS. HYDRATE. SAY HI TO EACH OTHER.</a:t>
            </a:r>
            <a:endParaRPr lang="en-US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007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PRESIDENT’S REPORT</a:t>
            </a:r>
          </a:p>
        </p:txBody>
      </p:sp>
    </p:spTree>
    <p:extLst>
      <p:ext uri="{BB962C8B-B14F-4D97-AF65-F5344CB8AC3E}">
        <p14:creationId xmlns:p14="http://schemas.microsoft.com/office/powerpoint/2010/main" val="4037616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JULY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Leadership Handoff &amp; Onboarding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Informational Interviews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IUBAAC Communication Platforms &amp; File Sharing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Take Stock, Evaluate Priorities, Set Goals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Filling Vacancies 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Interim Treasurer 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Steering Committee Representatives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Communication with IU Bloomington Staff Council (IUBSC)</a:t>
            </a:r>
          </a:p>
        </p:txBody>
      </p:sp>
    </p:spTree>
    <p:extLst>
      <p:ext uri="{BB962C8B-B14F-4D97-AF65-F5344CB8AC3E}">
        <p14:creationId xmlns:p14="http://schemas.microsoft.com/office/powerpoint/2010/main" val="18718018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AUGUST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Onboarding Interim Treasurer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Onboarding Steering Committee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Budget Discussions w/Executive Board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Beginning one-on-ones with Committee Chairs 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Professional Development Committee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&amp; PR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Transfer Student Advising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Graduate Program Advising</a:t>
            </a:r>
          </a:p>
        </p:txBody>
      </p:sp>
    </p:spTree>
    <p:extLst>
      <p:ext uri="{BB962C8B-B14F-4D97-AF65-F5344CB8AC3E}">
        <p14:creationId xmlns:p14="http://schemas.microsoft.com/office/powerpoint/2010/main" val="37122955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AUGUST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Establish Campus Representation</a:t>
            </a:r>
          </a:p>
          <a:p>
            <a:pPr marL="914400" indent="-452438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IU Bloomington Advising Leadership Council</a:t>
            </a:r>
          </a:p>
          <a:p>
            <a:pPr marL="914400" indent="-452438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IU’s multi-campus University Advising Leadership Council 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Ex-Officio Representation in IU Bloomington Staff Council (IUBSC)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Monthly Meetings w/Dan Turner</a:t>
            </a:r>
          </a:p>
          <a:p>
            <a:pPr marL="914400" indent="-452438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Executive Board meeting w/Cesar Felix-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Brasdefer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Associate Vice Provost for Undergraduate Education &amp; Academic Programs and Support</a:t>
            </a:r>
          </a:p>
          <a:p>
            <a:pPr marL="914400" indent="-452438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with Communications &amp; PR Committee on New Faculty Orientation and Monthly Newsletter</a:t>
            </a:r>
          </a:p>
        </p:txBody>
      </p:sp>
    </p:spTree>
    <p:extLst>
      <p:ext uri="{BB962C8B-B14F-4D97-AF65-F5344CB8AC3E}">
        <p14:creationId xmlns:p14="http://schemas.microsoft.com/office/powerpoint/2010/main" val="3504568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SEPTEMBER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First Monthly Steering Committee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Introduce Unit Representatives &amp; Chairs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Approval of Interim Treasurer 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Approval of New Ad Hoc Committee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Approval of Voting Privileges for Ad Hoc Committee Chairs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Standing Committee Reports</a:t>
            </a:r>
          </a:p>
        </p:txBody>
      </p:sp>
    </p:spTree>
    <p:extLst>
      <p:ext uri="{BB962C8B-B14F-4D97-AF65-F5344CB8AC3E}">
        <p14:creationId xmlns:p14="http://schemas.microsoft.com/office/powerpoint/2010/main" val="532345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SEPTEMBER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495986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Work with Professional Development Committee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Fall Meeting Preparations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Spring Conference Planning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Budgetary Discussions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Campus Representation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Ongoing Engagement in Established Meetings &amp; Committees</a:t>
            </a:r>
          </a:p>
          <a:p>
            <a:pPr marL="461963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Chancellor Listening Sessions</a:t>
            </a:r>
          </a:p>
        </p:txBody>
      </p:sp>
    </p:spTree>
    <p:extLst>
      <p:ext uri="{BB962C8B-B14F-4D97-AF65-F5344CB8AC3E}">
        <p14:creationId xmlns:p14="http://schemas.microsoft.com/office/powerpoint/2010/main" val="39871803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KEY HIGHLIGHTS &amp;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IUBAAC FY 2025 Budget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100% funded by VPUE w/account housed within VPUE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Awarded: $9,510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Steering Committee: how best to use these modest funds?</a:t>
            </a:r>
          </a:p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IU Bloomington Advising Leadership Council</a:t>
            </a:r>
          </a:p>
          <a:p>
            <a:pPr marL="914400" indent="-4556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Promotional Ladder: initial proposal rejected, creating new one</a:t>
            </a:r>
          </a:p>
          <a:p>
            <a:pPr marL="914400" indent="-4556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Campus-wide practices: dismissal, major-changing, decoupling NSO &amp; advising</a:t>
            </a:r>
          </a:p>
          <a:p>
            <a:pPr marL="914400" indent="-455613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indent="-455613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9163" indent="-45720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558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KEY HIGHLIGHTS &amp;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Framework for Academic Advising &amp; Career Development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Several IUB Advisors involved, active advocates: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better reflect academic advising as a profession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clarify positional responsibility</a:t>
            </a:r>
          </a:p>
          <a:p>
            <a:pPr marL="919163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integrate need for institutional support (salary, promotional ladder, professional development, shared technologies, etc.)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for more clarity: </a:t>
            </a:r>
          </a:p>
          <a:p>
            <a:pPr marL="914400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it serves and if/when/how/to what extent it will impact academic advisors</a:t>
            </a:r>
          </a:p>
          <a:p>
            <a:pPr marL="914400" indent="-45720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is responsible for framework implementation and enforcement</a:t>
            </a:r>
          </a:p>
        </p:txBody>
      </p:sp>
    </p:spTree>
    <p:extLst>
      <p:ext uri="{BB962C8B-B14F-4D97-AF65-F5344CB8AC3E}">
        <p14:creationId xmlns:p14="http://schemas.microsoft.com/office/powerpoint/2010/main" val="30160086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1267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973826"/>
          </a:xfrm>
          <a:solidFill>
            <a:srgbClr val="D1C1B3"/>
          </a:solidFill>
        </p:spPr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HI, I’M EMILY STRATTON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530418"/>
            <a:ext cx="11231217" cy="4770991"/>
          </a:xfrm>
          <a:solidFill>
            <a:srgbClr val="E4E1D8"/>
          </a:solidFill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Advising &amp; Major Exploration Services (AMES)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IU African Studies Program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Kelley Business Pathways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Taskforce &amp; Committee Engagement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Lesser Commonly Taught Languages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Center for Innovative Teaching &amp; Learning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IU Framework for Academic Advising &amp; Career Development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IU Bloomington Staff Council</a:t>
            </a:r>
          </a:p>
          <a:p>
            <a:pPr marL="461963" indent="0">
              <a:lnSpc>
                <a:spcPct val="11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Former IUBAAC Treasurer &amp; Bylaw Committee Member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NACADA</a:t>
            </a:r>
          </a:p>
        </p:txBody>
      </p:sp>
    </p:spTree>
    <p:extLst>
      <p:ext uri="{BB962C8B-B14F-4D97-AF65-F5344CB8AC3E}">
        <p14:creationId xmlns:p14="http://schemas.microsoft.com/office/powerpoint/2010/main" val="11587306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TIFFANY STERGAR</a:t>
            </a:r>
            <a:br>
              <a:rPr lang="en-US" sz="8000" dirty="0">
                <a:latin typeface="Arial Black" panose="020B0A04020102020204" pitchFamily="34" charset="0"/>
              </a:rPr>
            </a:br>
            <a:r>
              <a:rPr lang="en-US" sz="2800" dirty="0">
                <a:latin typeface="Arial Black" panose="020B0A04020102020204" pitchFamily="34" charset="0"/>
              </a:rPr>
              <a:t>ASSISTANT DIRECTOR OF ADVISOR PROFESSIONAL DEVELOPMENT</a:t>
            </a:r>
            <a:br>
              <a:rPr lang="en-US" sz="2800" dirty="0">
                <a:latin typeface="Arial Black" panose="020B0A04020102020204" pitchFamily="34" charset="0"/>
              </a:rPr>
            </a:br>
            <a:r>
              <a:rPr lang="en-US" sz="2800" dirty="0">
                <a:latin typeface="Arial Black" panose="020B0A04020102020204" pitchFamily="34" charset="0"/>
              </a:rPr>
              <a:t>PURDUE UNIVERSITY</a:t>
            </a:r>
            <a:endParaRPr lang="en-US" sz="8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51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615108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STRENGTHEN COMMUNICATION &amp;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71700"/>
            <a:ext cx="11231217" cy="4129709"/>
          </a:xfrm>
          <a:solidFill>
            <a:srgbClr val="E4E1D8"/>
          </a:solidFill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Internally 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Within IUBAAC &amp; Between its Committees</a:t>
            </a:r>
          </a:p>
          <a:p>
            <a:pPr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Externally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Between Administrators, Directors, and Advisors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Between IUBAAC and Advising-Adjacent Communities</a:t>
            </a:r>
          </a:p>
        </p:txBody>
      </p:sp>
    </p:spTree>
    <p:extLst>
      <p:ext uri="{BB962C8B-B14F-4D97-AF65-F5344CB8AC3E}">
        <p14:creationId xmlns:p14="http://schemas.microsoft.com/office/powerpoint/2010/main" val="420507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544770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EXPAND ADVISOR REPRESENTATION &amp;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2101362"/>
            <a:ext cx="6844620" cy="4200047"/>
          </a:xfrm>
          <a:solidFill>
            <a:srgbClr val="E4E1D8"/>
          </a:solidFill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Internally 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Transfer Advising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Graduate Program Advising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Support &amp; Sourcing</a:t>
            </a:r>
          </a:p>
          <a:p>
            <a:pPr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Externally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Advising-Adjacent Staff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Faculty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EC77F0-0D03-4866-7CBD-35851E2B566F}"/>
              </a:ext>
            </a:extLst>
          </p:cNvPr>
          <p:cNvSpPr txBox="1">
            <a:spLocks/>
          </p:cNvSpPr>
          <p:nvPr/>
        </p:nvSpPr>
        <p:spPr>
          <a:xfrm>
            <a:off x="7341578" y="2101362"/>
            <a:ext cx="4386596" cy="4200047"/>
          </a:xfrm>
          <a:prstGeom prst="rect">
            <a:avLst/>
          </a:prstGeom>
          <a:solidFill>
            <a:srgbClr val="E4E1D8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Help us brainstorm!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E7AEBBC2-89FD-1363-211D-EC6C76F59D3A}"/>
              </a:ext>
            </a:extLst>
          </p:cNvPr>
          <p:cNvSpPr/>
          <p:nvPr/>
        </p:nvSpPr>
        <p:spPr>
          <a:xfrm rot="4300965">
            <a:off x="5700327" y="3997846"/>
            <a:ext cx="1496482" cy="1881846"/>
          </a:xfrm>
          <a:prstGeom prst="downArrow">
            <a:avLst/>
          </a:prstGeom>
          <a:solidFill>
            <a:srgbClr val="820000"/>
          </a:solidFill>
          <a:ln>
            <a:solidFill>
              <a:srgbClr val="82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5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DA5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745D-49DD-68E8-2856-DE2BB307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957" y="556592"/>
            <a:ext cx="11231217" cy="1544770"/>
          </a:xfrm>
          <a:solidFill>
            <a:srgbClr val="A74D4B"/>
          </a:solidFill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INCREASE ENGAGEMENT &amp;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ACD2-0B05-C2E4-2001-D619EBD6A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2101362"/>
            <a:ext cx="11231217" cy="4200047"/>
          </a:xfrm>
          <a:solidFill>
            <a:srgbClr val="E4E1D8"/>
          </a:solidFill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Internally 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Participation in Standing Committees &amp; Ad Hoc Committees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Participation in Professional Development &amp; Networking Activities</a:t>
            </a:r>
          </a:p>
          <a:p>
            <a:pPr marL="682625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Interest in Running for Executive Office </a:t>
            </a:r>
          </a:p>
        </p:txBody>
      </p:sp>
    </p:spTree>
    <p:extLst>
      <p:ext uri="{BB962C8B-B14F-4D97-AF65-F5344CB8AC3E}">
        <p14:creationId xmlns:p14="http://schemas.microsoft.com/office/powerpoint/2010/main" val="404300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6F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7397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4D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EF08-917A-7A96-1AC0-4433A694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9740348" cy="4453490"/>
          </a:xfrm>
          <a:solidFill>
            <a:srgbClr val="E4E1D8"/>
          </a:solidFill>
        </p:spPr>
        <p:txBody>
          <a:bodyPr anchor="ctr">
            <a:normAutofit/>
          </a:bodyPr>
          <a:lstStyle/>
          <a:p>
            <a:r>
              <a:rPr lang="en-US" sz="8000" dirty="0">
                <a:latin typeface="Arial Black" panose="020B0A04020102020204" pitchFamily="34" charset="0"/>
              </a:rPr>
              <a:t>COUNCIL STRUCTURE</a:t>
            </a:r>
          </a:p>
        </p:txBody>
      </p:sp>
    </p:spTree>
    <p:extLst>
      <p:ext uri="{BB962C8B-B14F-4D97-AF65-F5344CB8AC3E}">
        <p14:creationId xmlns:p14="http://schemas.microsoft.com/office/powerpoint/2010/main" val="189375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15269</TotalTime>
  <Words>1492</Words>
  <Application>Microsoft Office PowerPoint</Application>
  <PresentationFormat>Widescreen</PresentationFormat>
  <Paragraphs>261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Arial Black</vt:lpstr>
      <vt:lpstr>Calibri</vt:lpstr>
      <vt:lpstr>Calibri Light</vt:lpstr>
      <vt:lpstr>Segoe UI</vt:lpstr>
      <vt:lpstr>Office Theme</vt:lpstr>
      <vt:lpstr>FALL MEETING 2024</vt:lpstr>
      <vt:lpstr>AGENDA</vt:lpstr>
      <vt:lpstr>PRESIDENT’S INTRODUCTION &amp; LEADERSHIP PRIORITIES</vt:lpstr>
      <vt:lpstr>HI, I’M EMILY STRATTON</vt:lpstr>
      <vt:lpstr>STRENGTHEN COMMUNICATION &amp; TRANSPARENCY</vt:lpstr>
      <vt:lpstr>EXPAND ADVISOR REPRESENTATION &amp; SUPPORT</vt:lpstr>
      <vt:lpstr>INCREASE ENGAGEMENT &amp; INVOLVEMENT</vt:lpstr>
      <vt:lpstr>QUESTIONS?</vt:lpstr>
      <vt:lpstr>COUNCIL STRUCTURE</vt:lpstr>
      <vt:lpstr>IUBAAC STRUCTURE</vt:lpstr>
      <vt:lpstr>IUBAAC STRUCTURE</vt:lpstr>
      <vt:lpstr>EXECUTIVE BOARD</vt:lpstr>
      <vt:lpstr>STEERING COMMITTEE</vt:lpstr>
      <vt:lpstr>STEERING COMMITTEE</vt:lpstr>
      <vt:lpstr>VACANCIES</vt:lpstr>
      <vt:lpstr>COMMITTEE CHAIRS</vt:lpstr>
      <vt:lpstr>STANDING COMMITTEE REPORTS</vt:lpstr>
      <vt:lpstr>PROFESSIONAL DEVELOPMENT</vt:lpstr>
      <vt:lpstr>COMMUNICATION &amp; PR</vt:lpstr>
      <vt:lpstr>MEMBERSHIP</vt:lpstr>
      <vt:lpstr>ADVOCACY</vt:lpstr>
      <vt:lpstr>QUESTIONS?</vt:lpstr>
      <vt:lpstr>AD HOC COMMITTEE REPORTS</vt:lpstr>
      <vt:lpstr>TRANSFER STUDENT ADVISING</vt:lpstr>
      <vt:lpstr>GRADUATE PROGRAM ADVISING</vt:lpstr>
      <vt:lpstr>BYLAW REVIEW</vt:lpstr>
      <vt:lpstr>ADVISOR AWARDS</vt:lpstr>
      <vt:lpstr>QUESTIONS?</vt:lpstr>
      <vt:lpstr>DAN TURNER ASSISTANT VICE PROVOST OF UNDERGRADUATE EDUCATION &amp; EXECUTIVE DIRECTOR OF ACADEMIC ADVISING</vt:lpstr>
      <vt:lpstr>BREAK! GO STRETCH THEM LEGS. HYDRATE. SAY HI TO EACH OTHER.</vt:lpstr>
      <vt:lpstr>PRESIDENT’S REPORT</vt:lpstr>
      <vt:lpstr>JULY ACTION ITEMS</vt:lpstr>
      <vt:lpstr>AUGUST ACTION ITEMS</vt:lpstr>
      <vt:lpstr>AUGUST ACTION ITEMS</vt:lpstr>
      <vt:lpstr>SEPTEMBER ACTION ITEMS</vt:lpstr>
      <vt:lpstr>SEPTEMBER ACTION ITEMS</vt:lpstr>
      <vt:lpstr>KEY HIGHLIGHTS &amp; ISSUES</vt:lpstr>
      <vt:lpstr>KEY HIGHLIGHTS &amp; ISSUES</vt:lpstr>
      <vt:lpstr>QUESTIONS?</vt:lpstr>
      <vt:lpstr>TIFFANY STERGAR ASSISTANT DIRECTOR OF ADVISOR PROFESSIONAL DEVELOPMENT PURDUE UNIVERSITY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WELCOME, IUBAAC STEERING COMMITTEE!</dc:title>
  <dc:creator>Stratton, Emily</dc:creator>
  <cp:lastModifiedBy>Stratton, Emily</cp:lastModifiedBy>
  <cp:revision>42</cp:revision>
  <dcterms:created xsi:type="dcterms:W3CDTF">2024-08-25T13:36:47Z</dcterms:created>
  <dcterms:modified xsi:type="dcterms:W3CDTF">2024-09-30T13:19:21Z</dcterms:modified>
</cp:coreProperties>
</file>